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62" r:id="rId4"/>
    <p:sldId id="270" r:id="rId5"/>
    <p:sldId id="268" r:id="rId6"/>
    <p:sldId id="263" r:id="rId7"/>
    <p:sldId id="306" r:id="rId8"/>
    <p:sldId id="276" r:id="rId9"/>
    <p:sldId id="277" r:id="rId10"/>
    <p:sldId id="278" r:id="rId11"/>
    <p:sldId id="279" r:id="rId12"/>
    <p:sldId id="280" r:id="rId13"/>
    <p:sldId id="304" r:id="rId14"/>
    <p:sldId id="283" r:id="rId15"/>
    <p:sldId id="307" r:id="rId16"/>
    <p:sldId id="285" r:id="rId17"/>
    <p:sldId id="309" r:id="rId18"/>
    <p:sldId id="287" r:id="rId19"/>
    <p:sldId id="282" r:id="rId20"/>
    <p:sldId id="302" r:id="rId21"/>
    <p:sldId id="303" r:id="rId22"/>
    <p:sldId id="317" r:id="rId23"/>
    <p:sldId id="299" r:id="rId24"/>
    <p:sldId id="289" r:id="rId25"/>
    <p:sldId id="313" r:id="rId26"/>
    <p:sldId id="290" r:id="rId27"/>
    <p:sldId id="291" r:id="rId28"/>
    <p:sldId id="319" r:id="rId29"/>
    <p:sldId id="301" r:id="rId30"/>
    <p:sldId id="320" r:id="rId31"/>
    <p:sldId id="292" r:id="rId32"/>
    <p:sldId id="300" r:id="rId33"/>
    <p:sldId id="316" r:id="rId34"/>
    <p:sldId id="32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3" autoAdjust="0"/>
    <p:restoredTop sz="94624" autoAdjust="0"/>
  </p:normalViewPr>
  <p:slideViewPr>
    <p:cSldViewPr>
      <p:cViewPr>
        <p:scale>
          <a:sx n="80" d="100"/>
          <a:sy n="80" d="100"/>
        </p:scale>
        <p:origin x="-2514" y="-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D6C81-E791-4275-B869-3E20B1EB3BD6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173CA-66F9-484C-A6A8-3E62045B3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173CA-66F9-484C-A6A8-3E62045B37D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2D75-EF9D-40EC-A7FE-4DDAA121293D}" type="datetimeFigureOut">
              <a:rPr lang="en-US" smtClean="0"/>
              <a:pPr/>
              <a:t>6/18/2013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84C12F-A6FA-4DA7-BD87-914FB6F0B2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itchFamily="34" charset="0"/>
              </a:defRPr>
            </a:lvl1pPr>
          </a:lstStyle>
          <a:p>
            <a:fld id="{5D452D75-EF9D-40EC-A7FE-4DDAA121293D}" type="datetimeFigureOut">
              <a:rPr lang="en-US" smtClean="0"/>
              <a:pPr/>
              <a:t>6/18/2013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Calibri" pitchFamily="34" charset="0"/>
              </a:defRPr>
            </a:lvl1pPr>
          </a:lstStyle>
          <a:p>
            <a:fld id="{2D84C12F-A6FA-4DA7-BD87-914FB6F0B25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Calibri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>
                <a:latin typeface="Calibri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8288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Introducing </a:t>
            </a:r>
          </a:p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+mj-lt"/>
              </a:rPr>
              <a:t>Mouse Model Archive</a:t>
            </a:r>
            <a:endParaRPr lang="en-US" sz="48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1200" y="4419600"/>
            <a:ext cx="1905000" cy="625980"/>
            <a:chOff x="3810000" y="3200400"/>
            <a:chExt cx="1905000" cy="625980"/>
          </a:xfrm>
        </p:grpSpPr>
        <p:sp>
          <p:nvSpPr>
            <p:cNvPr id="9" name="Oval 8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14800" y="4419600"/>
            <a:ext cx="1905000" cy="625980"/>
            <a:chOff x="3810000" y="3200400"/>
            <a:chExt cx="1905000" cy="625980"/>
          </a:xfrm>
        </p:grpSpPr>
        <p:sp>
          <p:nvSpPr>
            <p:cNvPr id="14" name="Oval 13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248400" y="4343400"/>
            <a:ext cx="1905000" cy="625980"/>
            <a:chOff x="3810000" y="3200400"/>
            <a:chExt cx="1905000" cy="625980"/>
          </a:xfrm>
        </p:grpSpPr>
        <p:sp>
          <p:nvSpPr>
            <p:cNvPr id="19" name="Oval 18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799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990600"/>
            <a:ext cx="8001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367150" y="2590800"/>
            <a:ext cx="1905000" cy="304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0425" y="2590800"/>
            <a:ext cx="2304686" cy="2769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Location of primers/probes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03122" y="3174522"/>
            <a:ext cx="228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382774" y="4842296"/>
            <a:ext cx="228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43600" y="5105400"/>
            <a:ext cx="152400" cy="1092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5-Point Star 24"/>
          <p:cNvSpPr/>
          <p:nvPr/>
        </p:nvSpPr>
        <p:spPr>
          <a:xfrm>
            <a:off x="6781800" y="48006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5401574" y="4267200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983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Display Options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799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990600"/>
            <a:ext cx="8001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3174" y="3344174"/>
            <a:ext cx="1456426" cy="31342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0" y="3352800"/>
            <a:ext cx="1600200" cy="2769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Interactive mode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5-Point Star 13"/>
          <p:cNvSpPr/>
          <p:nvPr/>
        </p:nvSpPr>
        <p:spPr>
          <a:xfrm>
            <a:off x="6452556" y="3870382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37382" y="4037166"/>
            <a:ext cx="2468602" cy="2516034"/>
            <a:chOff x="6537382" y="4037166"/>
            <a:chExt cx="2468602" cy="251603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67584" y="4038600"/>
              <a:ext cx="2438400" cy="2508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6537382" y="4037166"/>
              <a:ext cx="2454218" cy="251603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505200" y="1983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Display Options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858000" y="1981200"/>
            <a:ext cx="152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3550"/>
            <a:ext cx="39624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Generated Reports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825" y="2057400"/>
            <a:ext cx="41190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550" y="2057400"/>
            <a:ext cx="393767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7875" y="2057400"/>
            <a:ext cx="3986150" cy="40435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1850" y="2057400"/>
            <a:ext cx="4114800" cy="403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38450" y="1195450"/>
            <a:ext cx="5127716" cy="457200"/>
            <a:chOff x="2338450" y="1195450"/>
            <a:chExt cx="5127716" cy="457200"/>
          </a:xfrm>
        </p:grpSpPr>
        <p:sp>
          <p:nvSpPr>
            <p:cNvPr id="7" name="Rounded Rectangle 6"/>
            <p:cNvSpPr/>
            <p:nvPr/>
          </p:nvSpPr>
          <p:spPr>
            <a:xfrm>
              <a:off x="2338450" y="1195450"/>
              <a:ext cx="4648200" cy="4572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62200" y="1219200"/>
              <a:ext cx="5103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Annotated sequences of WT and KO/KI alleles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57300"/>
            <a:ext cx="39624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Generated Reports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066800"/>
            <a:ext cx="2895600" cy="762000"/>
            <a:chOff x="457200" y="1447800"/>
            <a:chExt cx="2895600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1447800"/>
              <a:ext cx="2895600" cy="762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900" y="1481450"/>
              <a:ext cx="2695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Repeat Mask report indicates repeat regions.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7875" y="2057400"/>
            <a:ext cx="3054925" cy="3810000"/>
            <a:chOff x="297875" y="2057400"/>
            <a:chExt cx="3054925" cy="3810000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057400"/>
              <a:ext cx="3048000" cy="3777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297875" y="2057400"/>
              <a:ext cx="3054925" cy="3810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22225" y="1142999"/>
            <a:ext cx="3681350" cy="3148229"/>
            <a:chOff x="5122225" y="1142999"/>
            <a:chExt cx="3681350" cy="3148229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142999"/>
              <a:ext cx="3581400" cy="314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122225" y="1143000"/>
              <a:ext cx="368135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86000" y="3276600"/>
            <a:ext cx="4191000" cy="3352800"/>
            <a:chOff x="2286000" y="3276600"/>
            <a:chExt cx="4191000" cy="3352800"/>
          </a:xfrm>
        </p:grpSpPr>
        <p:sp>
          <p:nvSpPr>
            <p:cNvPr id="13" name="Rectangle 12"/>
            <p:cNvSpPr/>
            <p:nvPr/>
          </p:nvSpPr>
          <p:spPr>
            <a:xfrm>
              <a:off x="2286000" y="3276600"/>
              <a:ext cx="4191000" cy="3352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21624" y="3305300"/>
              <a:ext cx="4123579" cy="3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2619500" y="2362200"/>
            <a:ext cx="3124200" cy="1295400"/>
            <a:chOff x="2619500" y="2362200"/>
            <a:chExt cx="3124200" cy="1295400"/>
          </a:xfrm>
        </p:grpSpPr>
        <p:sp>
          <p:nvSpPr>
            <p:cNvPr id="10" name="Rounded Rectangle 9"/>
            <p:cNvSpPr/>
            <p:nvPr/>
          </p:nvSpPr>
          <p:spPr>
            <a:xfrm>
              <a:off x="2667000" y="2362200"/>
              <a:ext cx="3048000" cy="12954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19500" y="2379025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Project report annotates insertion sites, primer/probe location, enzyme sites, repeats, etc.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96000" y="3962400"/>
            <a:ext cx="2590800" cy="1295400"/>
            <a:chOff x="6096000" y="3962400"/>
            <a:chExt cx="2590800" cy="1295400"/>
          </a:xfrm>
        </p:grpSpPr>
        <p:sp>
          <p:nvSpPr>
            <p:cNvPr id="8" name="Rounded Rectangle 7"/>
            <p:cNvSpPr/>
            <p:nvPr/>
          </p:nvSpPr>
          <p:spPr>
            <a:xfrm>
              <a:off x="6096000" y="3962400"/>
              <a:ext cx="2590800" cy="12954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72200" y="3991100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Vector sequence report shows component sequences, start/end location, sizes, etc.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5" y="71250"/>
            <a:ext cx="7848600" cy="6675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Select enzymes to display all possible cutting sites  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81000" y="1059608"/>
            <a:ext cx="4191000" cy="2514600"/>
            <a:chOff x="381000" y="1059608"/>
            <a:chExt cx="4191000" cy="251460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066800"/>
              <a:ext cx="4190999" cy="2491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381000" y="1059608"/>
              <a:ext cx="4191000" cy="2514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76800" y="1517075"/>
            <a:ext cx="3967350" cy="387925"/>
            <a:chOff x="4876800" y="1517075"/>
            <a:chExt cx="3967350" cy="387925"/>
          </a:xfrm>
        </p:grpSpPr>
        <p:sp>
          <p:nvSpPr>
            <p:cNvPr id="10" name="Rounded Rectangle 9"/>
            <p:cNvSpPr/>
            <p:nvPr/>
          </p:nvSpPr>
          <p:spPr>
            <a:xfrm>
              <a:off x="4876800" y="1524000"/>
              <a:ext cx="3886200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81750" y="1517075"/>
              <a:ext cx="3962400" cy="38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 list of over 50 enzymes to select from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6725" y="4419600"/>
            <a:ext cx="2221675" cy="990600"/>
            <a:chOff x="216725" y="4419600"/>
            <a:chExt cx="2221675" cy="990600"/>
          </a:xfrm>
        </p:grpSpPr>
        <p:sp>
          <p:nvSpPr>
            <p:cNvPr id="13" name="Rounded Rectangle 12"/>
            <p:cNvSpPr/>
            <p:nvPr/>
          </p:nvSpPr>
          <p:spPr>
            <a:xfrm>
              <a:off x="228600" y="4419600"/>
              <a:ext cx="2209800" cy="9906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6725" y="4438400"/>
              <a:ext cx="217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Selected enzymes display on schematic diagram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3870" y="2725948"/>
            <a:ext cx="6382079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743200"/>
            <a:ext cx="6400800" cy="3886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5"/>
          <p:cNvGrpSpPr/>
          <p:nvPr/>
        </p:nvGrpSpPr>
        <p:grpSpPr>
          <a:xfrm>
            <a:off x="381000" y="990600"/>
            <a:ext cx="4419600" cy="3124200"/>
            <a:chOff x="609600" y="1066800"/>
            <a:chExt cx="7010400" cy="457200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1066800"/>
              <a:ext cx="7010400" cy="4535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609600" y="1066800"/>
              <a:ext cx="7010400" cy="457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7975"/>
            <a:ext cx="4800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Design Southern strategy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50175" y="1331025"/>
            <a:ext cx="2026725" cy="381000"/>
            <a:chOff x="228600" y="4419600"/>
            <a:chExt cx="2026725" cy="381000"/>
          </a:xfrm>
        </p:grpSpPr>
        <p:sp>
          <p:nvSpPr>
            <p:cNvPr id="15" name="Rounded Rectangle 14"/>
            <p:cNvSpPr/>
            <p:nvPr/>
          </p:nvSpPr>
          <p:spPr>
            <a:xfrm>
              <a:off x="228600" y="4419600"/>
              <a:ext cx="1981200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7300" y="4424550"/>
              <a:ext cx="1998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Design your probe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762000"/>
            <a:ext cx="3163563" cy="422417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505200" y="2259275"/>
            <a:ext cx="2819400" cy="685800"/>
            <a:chOff x="2590800" y="5410200"/>
            <a:chExt cx="2819400" cy="685800"/>
          </a:xfrm>
        </p:grpSpPr>
        <p:sp>
          <p:nvSpPr>
            <p:cNvPr id="21" name="Rounded Rectangle 20"/>
            <p:cNvSpPr/>
            <p:nvPr/>
          </p:nvSpPr>
          <p:spPr>
            <a:xfrm>
              <a:off x="2590800" y="5410200"/>
              <a:ext cx="2819400" cy="685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90800" y="54102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Southern Report generated for your probes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6800" y="1066800"/>
            <a:ext cx="4114800" cy="3048000"/>
            <a:chOff x="838199" y="457200"/>
            <a:chExt cx="4343401" cy="22860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31563" t="14286" r="10570" b="2857"/>
            <a:stretch>
              <a:fillRect/>
            </a:stretch>
          </p:blipFill>
          <p:spPr bwMode="auto">
            <a:xfrm>
              <a:off x="838199" y="457200"/>
              <a:ext cx="4335517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838200" y="457200"/>
              <a:ext cx="43434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6000" y="4038600"/>
            <a:ext cx="2819400" cy="685800"/>
            <a:chOff x="5334000" y="5791200"/>
            <a:chExt cx="2819400" cy="685800"/>
          </a:xfrm>
        </p:grpSpPr>
        <p:sp>
          <p:nvSpPr>
            <p:cNvPr id="24" name="Rounded Rectangle 23"/>
            <p:cNvSpPr/>
            <p:nvPr/>
          </p:nvSpPr>
          <p:spPr>
            <a:xfrm>
              <a:off x="5334000" y="5791200"/>
              <a:ext cx="2819400" cy="685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34000" y="5791200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Select enzymes to display for your probes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105400" y="2610600"/>
            <a:ext cx="7162800" cy="4095000"/>
            <a:chOff x="2819400" y="2362200"/>
            <a:chExt cx="5791200" cy="365760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6900" y="2362200"/>
              <a:ext cx="5715000" cy="3648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2819400" y="2362200"/>
              <a:ext cx="5791200" cy="3657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00800" y="5838700"/>
            <a:ext cx="2590800" cy="924300"/>
            <a:chOff x="6400800" y="5791200"/>
            <a:chExt cx="2590800" cy="924300"/>
          </a:xfrm>
        </p:grpSpPr>
        <p:sp>
          <p:nvSpPr>
            <p:cNvPr id="35" name="Rounded Rectangle 34"/>
            <p:cNvSpPr/>
            <p:nvPr/>
          </p:nvSpPr>
          <p:spPr>
            <a:xfrm>
              <a:off x="6477000" y="5791200"/>
              <a:ext cx="2514600" cy="9144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00800" y="5791200"/>
              <a:ext cx="2567050" cy="924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Display your selected enzymes with probes on schematic diagram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450" y="57400"/>
            <a:ext cx="3962400" cy="6590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Design PCR primers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7875" y="838200"/>
            <a:ext cx="5410200" cy="3581400"/>
            <a:chOff x="381000" y="838200"/>
            <a:chExt cx="5410200" cy="3581400"/>
          </a:xfrm>
        </p:grpSpPr>
        <p:pic>
          <p:nvPicPr>
            <p:cNvPr id="922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838200"/>
              <a:ext cx="5406613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81000" y="838200"/>
              <a:ext cx="5410200" cy="3581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990600"/>
            <a:ext cx="2026725" cy="381000"/>
            <a:chOff x="228600" y="4419600"/>
            <a:chExt cx="2026725" cy="381000"/>
          </a:xfrm>
        </p:grpSpPr>
        <p:sp>
          <p:nvSpPr>
            <p:cNvPr id="10" name="Rounded Rectangle 9"/>
            <p:cNvSpPr/>
            <p:nvPr/>
          </p:nvSpPr>
          <p:spPr>
            <a:xfrm>
              <a:off x="228600" y="4419600"/>
              <a:ext cx="1981200" cy="3810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7300" y="4424550"/>
              <a:ext cx="1998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Design your primer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62400" y="1828800"/>
            <a:ext cx="4800600" cy="2895600"/>
            <a:chOff x="1354775" y="1964374"/>
            <a:chExt cx="4360225" cy="2531426"/>
          </a:xfrm>
        </p:grpSpPr>
        <p:pic>
          <p:nvPicPr>
            <p:cNvPr id="1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3901" r="40512" b="2222"/>
            <a:stretch>
              <a:fillRect/>
            </a:stretch>
          </p:blipFill>
          <p:spPr bwMode="auto">
            <a:xfrm>
              <a:off x="1371600" y="1981200"/>
              <a:ext cx="43434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354775" y="1964374"/>
              <a:ext cx="4360225" cy="25314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89225" y="995550"/>
            <a:ext cx="2382260" cy="657100"/>
            <a:chOff x="5789225" y="995550"/>
            <a:chExt cx="2382260" cy="657100"/>
          </a:xfrm>
        </p:grpSpPr>
        <p:sp>
          <p:nvSpPr>
            <p:cNvPr id="17" name="Rounded Rectangle 16"/>
            <p:cNvSpPr/>
            <p:nvPr/>
          </p:nvSpPr>
          <p:spPr>
            <a:xfrm>
              <a:off x="5944695" y="1013360"/>
              <a:ext cx="2068180" cy="63929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9225" y="995550"/>
              <a:ext cx="238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Show location &amp; direction of primer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4114800" y="3810000"/>
            <a:ext cx="1676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17525" y="4068479"/>
            <a:ext cx="182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FF0000"/>
                </a:solidFill>
                <a:latin typeface="+mj-lt"/>
              </a:rPr>
              <a:t>Wrong sequence entered</a:t>
            </a:r>
            <a:endParaRPr lang="en-US" sz="1000" b="1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4045525" y="3998025"/>
            <a:ext cx="1524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181600" y="4114800"/>
            <a:ext cx="3733800" cy="2362200"/>
            <a:chOff x="6096000" y="1905000"/>
            <a:chExt cx="2438400" cy="1143000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l="67290" r="1503" b="55555"/>
            <a:stretch>
              <a:fillRect/>
            </a:stretch>
          </p:blipFill>
          <p:spPr bwMode="auto">
            <a:xfrm>
              <a:off x="6096000" y="1905000"/>
              <a:ext cx="2438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6096000" y="1905000"/>
              <a:ext cx="24384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19800" y="5984175"/>
            <a:ext cx="2382260" cy="657100"/>
            <a:chOff x="5789225" y="995550"/>
            <a:chExt cx="2382260" cy="657100"/>
          </a:xfrm>
        </p:grpSpPr>
        <p:sp>
          <p:nvSpPr>
            <p:cNvPr id="28" name="Rounded Rectangle 27"/>
            <p:cNvSpPr/>
            <p:nvPr/>
          </p:nvSpPr>
          <p:spPr>
            <a:xfrm>
              <a:off x="5944695" y="1013360"/>
              <a:ext cx="2068180" cy="63929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89225" y="995550"/>
              <a:ext cx="238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Show  expected sizes of primer pairs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200" y="1836724"/>
            <a:ext cx="7772400" cy="4868875"/>
            <a:chOff x="914400" y="1295400"/>
            <a:chExt cx="6634350" cy="4343400"/>
          </a:xfrm>
        </p:grpSpPr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9350" y="1324100"/>
              <a:ext cx="6629400" cy="4281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31"/>
            <p:cNvSpPr/>
            <p:nvPr/>
          </p:nvSpPr>
          <p:spPr>
            <a:xfrm>
              <a:off x="914400" y="1295400"/>
              <a:ext cx="6629400" cy="4343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019800" y="5867400"/>
            <a:ext cx="2382260" cy="657100"/>
            <a:chOff x="5789225" y="995550"/>
            <a:chExt cx="2382260" cy="657100"/>
          </a:xfrm>
        </p:grpSpPr>
        <p:sp>
          <p:nvSpPr>
            <p:cNvPr id="35" name="Rounded Rectangle 34"/>
            <p:cNvSpPr/>
            <p:nvPr/>
          </p:nvSpPr>
          <p:spPr>
            <a:xfrm>
              <a:off x="5944695" y="1013360"/>
              <a:ext cx="2068180" cy="63929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89225" y="995550"/>
              <a:ext cx="2382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Display primers on schematic diagram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25"/>
            <a:ext cx="67056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Display mating schemes (FLP/</a:t>
            </a:r>
            <a:r>
              <a:rPr lang="en-US" sz="3200" b="1" dirty="0" err="1" smtClean="0">
                <a:solidFill>
                  <a:schemeClr val="accent1"/>
                </a:solidFill>
              </a:rPr>
              <a:t>Cre</a:t>
            </a:r>
            <a:r>
              <a:rPr lang="en-US" sz="3200" b="1" dirty="0" smtClean="0">
                <a:solidFill>
                  <a:schemeClr val="accent1"/>
                </a:solidFill>
              </a:rPr>
              <a:t>)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grpSp>
        <p:nvGrpSpPr>
          <p:cNvPr id="3" name="Group 4"/>
          <p:cNvGrpSpPr/>
          <p:nvPr/>
        </p:nvGrpSpPr>
        <p:grpSpPr>
          <a:xfrm>
            <a:off x="729349" y="1190499"/>
            <a:ext cx="7874325" cy="5145975"/>
            <a:chOff x="609600" y="990600"/>
            <a:chExt cx="5791200" cy="3733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350" y="1007425"/>
              <a:ext cx="5715000" cy="3679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09600" y="990600"/>
              <a:ext cx="5791200" cy="3733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726375" y="3147950"/>
            <a:ext cx="1219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19850" y="4512625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7200" y="447205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FF0000"/>
                </a:solidFill>
                <a:latin typeface="+mj-lt"/>
              </a:rPr>
              <a:t>Neo deleted</a:t>
            </a:r>
            <a:endParaRPr lang="en-US" sz="1000" b="1" i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4" name="Group 24"/>
          <p:cNvGrpSpPr/>
          <p:nvPr/>
        </p:nvGrpSpPr>
        <p:grpSpPr>
          <a:xfrm>
            <a:off x="6477000" y="5257800"/>
            <a:ext cx="2438400" cy="646331"/>
            <a:chOff x="6400800" y="5791200"/>
            <a:chExt cx="2590800" cy="925905"/>
          </a:xfrm>
        </p:grpSpPr>
        <p:sp>
          <p:nvSpPr>
            <p:cNvPr id="26" name="Rounded Rectangle 25"/>
            <p:cNvSpPr/>
            <p:nvPr/>
          </p:nvSpPr>
          <p:spPr>
            <a:xfrm>
              <a:off x="6477000" y="5791200"/>
              <a:ext cx="2514600" cy="9144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0" y="5791200"/>
              <a:ext cx="2567050" cy="9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Display  new  schematic diagram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86200"/>
            <a:ext cx="4931257" cy="27795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3975" y="5562600"/>
            <a:ext cx="1447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5791200"/>
            <a:ext cx="1242950" cy="457200"/>
            <a:chOff x="6148450" y="6400800"/>
            <a:chExt cx="1242950" cy="457200"/>
          </a:xfrm>
        </p:grpSpPr>
        <p:sp>
          <p:nvSpPr>
            <p:cNvPr id="18" name="Rounded Rectangle 17"/>
            <p:cNvSpPr/>
            <p:nvPr/>
          </p:nvSpPr>
          <p:spPr>
            <a:xfrm>
              <a:off x="6172200" y="6400800"/>
              <a:ext cx="1219200" cy="457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48450" y="6436425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i="1" dirty="0" smtClean="0">
                  <a:solidFill>
                    <a:srgbClr val="FF0000"/>
                  </a:solidFill>
                </a:rPr>
                <a:t>Neo primer no longer presents</a:t>
              </a:r>
              <a:endParaRPr lang="en-US" sz="1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4495800"/>
            <a:ext cx="2438400" cy="923330"/>
            <a:chOff x="6400800" y="5791196"/>
            <a:chExt cx="2590800" cy="1322721"/>
          </a:xfrm>
        </p:grpSpPr>
        <p:sp>
          <p:nvSpPr>
            <p:cNvPr id="21" name="Rounded Rectangle 20"/>
            <p:cNvSpPr/>
            <p:nvPr/>
          </p:nvSpPr>
          <p:spPr>
            <a:xfrm>
              <a:off x="6477000" y="5791196"/>
              <a:ext cx="2514600" cy="130992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00800" y="5791196"/>
              <a:ext cx="2567050" cy="1322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Display  changes to primer location and pairing sizes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520525" y="152400"/>
            <a:ext cx="4794675" cy="5997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Modify any components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125" y="1183575"/>
            <a:ext cx="5522520" cy="30111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76600" y="3048000"/>
            <a:ext cx="5562600" cy="3505200"/>
            <a:chOff x="609600" y="990600"/>
            <a:chExt cx="5562600" cy="3505200"/>
          </a:xfrm>
        </p:grpSpPr>
        <p:sp>
          <p:nvSpPr>
            <p:cNvPr id="6" name="Rectangle 5"/>
            <p:cNvSpPr/>
            <p:nvPr/>
          </p:nvSpPr>
          <p:spPr>
            <a:xfrm>
              <a:off x="609600" y="990600"/>
              <a:ext cx="5562600" cy="3505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6425" y="1007425"/>
              <a:ext cx="5510212" cy="3446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4"/>
          <p:cNvGrpSpPr/>
          <p:nvPr/>
        </p:nvGrpSpPr>
        <p:grpSpPr>
          <a:xfrm>
            <a:off x="6300850" y="1414149"/>
            <a:ext cx="2362200" cy="1295399"/>
            <a:chOff x="6294606" y="5789606"/>
            <a:chExt cx="2509838" cy="1855726"/>
          </a:xfrm>
        </p:grpSpPr>
        <p:sp>
          <p:nvSpPr>
            <p:cNvPr id="10" name="Rounded Rectangle 9"/>
            <p:cNvSpPr/>
            <p:nvPr/>
          </p:nvSpPr>
          <p:spPr>
            <a:xfrm>
              <a:off x="6400801" y="5791188"/>
              <a:ext cx="2403643" cy="18541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94606" y="5789606"/>
              <a:ext cx="2509837" cy="1719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Make changes to vector components, probes, title, description, etc.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404750" y="3288475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75" y="-71250"/>
            <a:ext cx="6019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Direct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Linkouts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 to Other Sites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6118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1143000"/>
            <a:ext cx="5638800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31078" y="1879122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400800" y="2895600"/>
            <a:ext cx="5334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114800" y="3810000"/>
            <a:ext cx="4867852" cy="2819400"/>
            <a:chOff x="4114800" y="3810000"/>
            <a:chExt cx="4867852" cy="2819400"/>
          </a:xfrm>
        </p:grpSpPr>
        <p:sp>
          <p:nvSpPr>
            <p:cNvPr id="11" name="Rectangle 10"/>
            <p:cNvSpPr/>
            <p:nvPr/>
          </p:nvSpPr>
          <p:spPr>
            <a:xfrm>
              <a:off x="4114800" y="3810000"/>
              <a:ext cx="4867852" cy="2819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6039" y="3822546"/>
              <a:ext cx="4785599" cy="277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Oval 18"/>
          <p:cNvSpPr/>
          <p:nvPr/>
        </p:nvSpPr>
        <p:spPr>
          <a:xfrm>
            <a:off x="4724400" y="4038600"/>
            <a:ext cx="1194468" cy="268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21" name="Group 24"/>
          <p:cNvGrpSpPr/>
          <p:nvPr/>
        </p:nvGrpSpPr>
        <p:grpSpPr>
          <a:xfrm>
            <a:off x="6248400" y="1981200"/>
            <a:ext cx="2514600" cy="646331"/>
            <a:chOff x="6400801" y="5791200"/>
            <a:chExt cx="2671763" cy="925905"/>
          </a:xfrm>
        </p:grpSpPr>
        <p:sp>
          <p:nvSpPr>
            <p:cNvPr id="22" name="Rounded Rectangle 21"/>
            <p:cNvSpPr/>
            <p:nvPr/>
          </p:nvSpPr>
          <p:spPr>
            <a:xfrm>
              <a:off x="6477000" y="5791200"/>
              <a:ext cx="2514600" cy="9144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801" y="5791200"/>
              <a:ext cx="2671763" cy="925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+mj-lt"/>
                </a:rPr>
                <a:t>Linkout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to </a:t>
              </a:r>
              <a:r>
                <a:rPr lang="en-US" b="1" dirty="0" err="1" smtClean="0">
                  <a:solidFill>
                    <a:schemeClr val="bg1"/>
                  </a:solidFill>
                  <a:latin typeface="+mj-lt"/>
                </a:rPr>
                <a:t>Ensembl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for your gene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2286000"/>
            <a:ext cx="6629400" cy="3352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What is Mouse Model Archive (MMA)?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67000"/>
            <a:ext cx="7239000" cy="3048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 web-based platform for </a:t>
            </a:r>
          </a:p>
          <a:p>
            <a:pPr lvl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design and analysis, </a:t>
            </a:r>
          </a:p>
          <a:p>
            <a:pPr lvl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management, recording, and sharing</a:t>
            </a:r>
          </a:p>
          <a:p>
            <a:pPr lvl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of mouse model creation data</a:t>
            </a:r>
          </a:p>
          <a:p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1"/>
            <a:ext cx="4572000" cy="315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6530" y="1066800"/>
            <a:ext cx="4605070" cy="3200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48000" y="3106948"/>
            <a:ext cx="8382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648200" cy="300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67200" y="1828800"/>
            <a:ext cx="464820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733800"/>
            <a:ext cx="914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76400" y="3886200"/>
            <a:ext cx="3352800" cy="2860710"/>
            <a:chOff x="1676400" y="3886200"/>
            <a:chExt cx="3352800" cy="2860710"/>
          </a:xfrm>
        </p:grpSpPr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6400" y="3886200"/>
              <a:ext cx="3352800" cy="2860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1676400" y="3912078"/>
              <a:ext cx="3352800" cy="28194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2175" y="-71250"/>
            <a:ext cx="6019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Direct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Linkouts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 to Other Sites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7" name="Group 24"/>
          <p:cNvGrpSpPr/>
          <p:nvPr/>
        </p:nvGrpSpPr>
        <p:grpSpPr>
          <a:xfrm>
            <a:off x="5386451" y="5180496"/>
            <a:ext cx="2362199" cy="686905"/>
            <a:chOff x="6294606" y="5789606"/>
            <a:chExt cx="2509837" cy="984027"/>
          </a:xfrm>
        </p:grpSpPr>
        <p:sp>
          <p:nvSpPr>
            <p:cNvPr id="18" name="Rounded Rectangle 17"/>
            <p:cNvSpPr/>
            <p:nvPr/>
          </p:nvSpPr>
          <p:spPr>
            <a:xfrm>
              <a:off x="6400801" y="5791189"/>
              <a:ext cx="2266951" cy="9824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94606" y="5789606"/>
              <a:ext cx="2509837" cy="925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+mj-lt"/>
                </a:rPr>
                <a:t>Linkout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to BLAST       your sequence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990600" y="4419600"/>
            <a:ext cx="5334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657600" cy="412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444276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" y="1219200"/>
            <a:ext cx="3657600" cy="4114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2667000"/>
            <a:ext cx="4419600" cy="3581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2175" y="-71250"/>
            <a:ext cx="60198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Direct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itchFamily="34" charset="0"/>
              </a:rPr>
              <a:t>Linkouts</a:t>
            </a:r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 to Other Sites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2" name="Group 24"/>
          <p:cNvGrpSpPr/>
          <p:nvPr/>
        </p:nvGrpSpPr>
        <p:grpSpPr>
          <a:xfrm>
            <a:off x="4936174" y="1425276"/>
            <a:ext cx="2836225" cy="708324"/>
            <a:chOff x="6348929" y="5760517"/>
            <a:chExt cx="2594948" cy="914711"/>
          </a:xfrm>
        </p:grpSpPr>
        <p:sp>
          <p:nvSpPr>
            <p:cNvPr id="13" name="Rounded Rectangle 12"/>
            <p:cNvSpPr/>
            <p:nvPr/>
          </p:nvSpPr>
          <p:spPr>
            <a:xfrm>
              <a:off x="6400801" y="5760517"/>
              <a:ext cx="2473359" cy="91471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48929" y="5774269"/>
              <a:ext cx="2594948" cy="83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+mj-lt"/>
                </a:rPr>
                <a:t>Linkout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to Repeat Masker for your sequence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325" y="104900"/>
            <a:ext cx="4191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Project Information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3450" y="1054924"/>
            <a:ext cx="6576950" cy="4050476"/>
            <a:chOff x="433450" y="1054924"/>
            <a:chExt cx="6576950" cy="4050476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7774" y="1095499"/>
              <a:ext cx="6459755" cy="3951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3450" y="1054924"/>
              <a:ext cx="6576950" cy="4050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5479474" y="4367150"/>
            <a:ext cx="953891" cy="281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Picture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2775" y="4545503"/>
            <a:ext cx="2554013" cy="2169997"/>
          </a:xfrm>
          <a:prstGeom prst="rect">
            <a:avLst/>
          </a:prstGeom>
        </p:spPr>
      </p:pic>
      <p:grpSp>
        <p:nvGrpSpPr>
          <p:cNvPr id="15" name="Group 24"/>
          <p:cNvGrpSpPr/>
          <p:nvPr/>
        </p:nvGrpSpPr>
        <p:grpSpPr>
          <a:xfrm>
            <a:off x="5943600" y="2590800"/>
            <a:ext cx="2743200" cy="760774"/>
            <a:chOff x="6294607" y="5760520"/>
            <a:chExt cx="2509837" cy="982444"/>
          </a:xfrm>
        </p:grpSpPr>
        <p:sp>
          <p:nvSpPr>
            <p:cNvPr id="16" name="Rounded Rectangle 15"/>
            <p:cNvSpPr/>
            <p:nvPr/>
          </p:nvSpPr>
          <p:spPr>
            <a:xfrm>
              <a:off x="6400801" y="5760520"/>
              <a:ext cx="2333924" cy="98244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94607" y="5789605"/>
              <a:ext cx="2509837" cy="83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Provide project keys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and gene info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00" y="1097475"/>
            <a:ext cx="809456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1325" y="104900"/>
            <a:ext cx="41910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Project Information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450" y="1054924"/>
            <a:ext cx="8253350" cy="5041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3810000" y="4114800"/>
            <a:ext cx="2743200" cy="457200"/>
            <a:chOff x="6294606" y="5760520"/>
            <a:chExt cx="2509837" cy="590416"/>
          </a:xfrm>
        </p:grpSpPr>
        <p:sp>
          <p:nvSpPr>
            <p:cNvPr id="7" name="Rounded Rectangle 6"/>
            <p:cNvSpPr/>
            <p:nvPr/>
          </p:nvSpPr>
          <p:spPr>
            <a:xfrm>
              <a:off x="6400801" y="5760520"/>
              <a:ext cx="2403642" cy="59041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94606" y="5789604"/>
              <a:ext cx="2509837" cy="476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Provide gene details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2900" y="69275"/>
            <a:ext cx="2793675" cy="6571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Results &amp; Blog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02424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09600" y="1066800"/>
            <a:ext cx="8001000" cy="495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375" y="4683825"/>
            <a:ext cx="1447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61025" y="69275"/>
            <a:ext cx="4048500" cy="6165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Results &amp; Phenotypes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295400"/>
            <a:ext cx="6096000" cy="2590800"/>
            <a:chOff x="533400" y="914400"/>
            <a:chExt cx="6096000" cy="25908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850" y="914400"/>
              <a:ext cx="5986463" cy="2547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33400" y="914400"/>
              <a:ext cx="6096000" cy="2590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0" y="1542800"/>
            <a:ext cx="4267200" cy="5029199"/>
            <a:chOff x="4495800" y="1066800"/>
            <a:chExt cx="4267200" cy="518342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43300" y="1066800"/>
              <a:ext cx="4191000" cy="518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4495800" y="1066800"/>
              <a:ext cx="4267200" cy="518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1143000" y="2174175"/>
            <a:ext cx="228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4"/>
          <p:cNvGrpSpPr/>
          <p:nvPr/>
        </p:nvGrpSpPr>
        <p:grpSpPr>
          <a:xfrm>
            <a:off x="5257800" y="990600"/>
            <a:ext cx="2971800" cy="762000"/>
            <a:chOff x="6294606" y="5760520"/>
            <a:chExt cx="2509837" cy="590416"/>
          </a:xfrm>
        </p:grpSpPr>
        <p:sp>
          <p:nvSpPr>
            <p:cNvPr id="21" name="Rounded Rectangle 20"/>
            <p:cNvSpPr/>
            <p:nvPr/>
          </p:nvSpPr>
          <p:spPr>
            <a:xfrm>
              <a:off x="6400801" y="5760520"/>
              <a:ext cx="2403642" cy="59041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94606" y="5789604"/>
              <a:ext cx="2509837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Add your updates, data, photos, publications, etc.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3505200"/>
            <a:ext cx="5638800" cy="3200400"/>
            <a:chOff x="609600" y="1066800"/>
            <a:chExt cx="5638800" cy="3200400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8300" y="1107375"/>
              <a:ext cx="5554133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609600" y="1066800"/>
              <a:ext cx="5638800" cy="3200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61025" y="69275"/>
            <a:ext cx="4048500" cy="61652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Results &amp; Phenotypes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1143000"/>
            <a:ext cx="4572000" cy="4800600"/>
            <a:chOff x="381000" y="1143000"/>
            <a:chExt cx="4572000" cy="4800600"/>
          </a:xfrm>
        </p:grpSpPr>
        <p:sp>
          <p:nvSpPr>
            <p:cNvPr id="12" name="Rectangle 11"/>
            <p:cNvSpPr/>
            <p:nvPr/>
          </p:nvSpPr>
          <p:spPr>
            <a:xfrm>
              <a:off x="381000" y="1143000"/>
              <a:ext cx="45720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7355" y="1178625"/>
              <a:ext cx="4507384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4419600" y="1828800"/>
            <a:ext cx="4419600" cy="4648200"/>
            <a:chOff x="4419600" y="1828800"/>
            <a:chExt cx="4419600" cy="4648200"/>
          </a:xfrm>
        </p:grpSpPr>
        <p:sp>
          <p:nvSpPr>
            <p:cNvPr id="7" name="Rectangle 6"/>
            <p:cNvSpPr/>
            <p:nvPr/>
          </p:nvSpPr>
          <p:spPr>
            <a:xfrm>
              <a:off x="4419600" y="1828800"/>
              <a:ext cx="44196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44650" y="1864424"/>
              <a:ext cx="4353073" cy="457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/>
          <p:nvPr/>
        </p:nvGrpSpPr>
        <p:grpSpPr>
          <a:xfrm>
            <a:off x="5486400" y="914400"/>
            <a:ext cx="2971800" cy="762000"/>
            <a:chOff x="6294606" y="5760520"/>
            <a:chExt cx="2509837" cy="590416"/>
          </a:xfrm>
        </p:grpSpPr>
        <p:sp>
          <p:nvSpPr>
            <p:cNvPr id="5" name="Rounded Rectangle 4"/>
            <p:cNvSpPr/>
            <p:nvPr/>
          </p:nvSpPr>
          <p:spPr>
            <a:xfrm>
              <a:off x="6380743" y="5760520"/>
              <a:ext cx="2403642" cy="59041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94606" y="5789604"/>
              <a:ext cx="2509837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Add comments and feedback on uploaded data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3276600" y="2514600"/>
            <a:ext cx="8382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705100" y="2133600"/>
            <a:ext cx="1066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0" y="152400"/>
            <a:ext cx="896576" cy="61652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Blog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14600" y="1219200"/>
            <a:ext cx="4495800" cy="5105400"/>
            <a:chOff x="2590800" y="1219200"/>
            <a:chExt cx="4038600" cy="480060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1295400"/>
              <a:ext cx="3886200" cy="4685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2590800" y="1219200"/>
              <a:ext cx="4038600" cy="480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4876800" y="2590800"/>
            <a:ext cx="3276600" cy="914400"/>
            <a:chOff x="6294606" y="5701478"/>
            <a:chExt cx="2767256" cy="708499"/>
          </a:xfrm>
        </p:grpSpPr>
        <p:sp>
          <p:nvSpPr>
            <p:cNvPr id="9" name="Rounded Rectangle 8"/>
            <p:cNvSpPr/>
            <p:nvPr/>
          </p:nvSpPr>
          <p:spPr>
            <a:xfrm>
              <a:off x="6328875" y="5701478"/>
              <a:ext cx="2725416" cy="708499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4606" y="5789601"/>
              <a:ext cx="2767256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Communicate to lab members through project blog.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49200" y="204850"/>
            <a:ext cx="5181600" cy="609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Personalized Login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Account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8" name="Group 24"/>
          <p:cNvGrpSpPr/>
          <p:nvPr/>
        </p:nvGrpSpPr>
        <p:grpSpPr>
          <a:xfrm>
            <a:off x="4724400" y="1828796"/>
            <a:ext cx="2667000" cy="957414"/>
            <a:chOff x="6294606" y="5760520"/>
            <a:chExt cx="2509837" cy="529877"/>
          </a:xfrm>
        </p:grpSpPr>
        <p:sp>
          <p:nvSpPr>
            <p:cNvPr id="9" name="Rounded Rectangle 8"/>
            <p:cNvSpPr/>
            <p:nvPr/>
          </p:nvSpPr>
          <p:spPr>
            <a:xfrm>
              <a:off x="6400801" y="5760520"/>
              <a:ext cx="2403642" cy="463898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94606" y="5789604"/>
              <a:ext cx="2509837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Register for username and password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1447800" y="5562600"/>
            <a:ext cx="6629397" cy="914400"/>
            <a:chOff x="6169305" y="5789718"/>
            <a:chExt cx="2835789" cy="749637"/>
          </a:xfrm>
        </p:grpSpPr>
        <p:sp>
          <p:nvSpPr>
            <p:cNvPr id="13" name="Rounded Rectangle 12"/>
            <p:cNvSpPr/>
            <p:nvPr/>
          </p:nvSpPr>
          <p:spPr>
            <a:xfrm>
              <a:off x="6169305" y="5789718"/>
              <a:ext cx="2835789" cy="749637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96820" y="5885458"/>
              <a:ext cx="2770600" cy="52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Once logged in, you have options to create your own new project, share your project with a collaborator, or publish your project.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1000" y="3886200"/>
            <a:ext cx="8570025" cy="1395350"/>
            <a:chOff x="269175" y="2948050"/>
            <a:chExt cx="8570025" cy="139535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44" b="67456"/>
            <a:stretch>
              <a:fillRect/>
            </a:stretch>
          </p:blipFill>
          <p:spPr bwMode="auto">
            <a:xfrm>
              <a:off x="269175" y="2948050"/>
              <a:ext cx="853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304801" y="2971800"/>
              <a:ext cx="8534399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43099" y="1043050"/>
            <a:ext cx="3212275" cy="2667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066800"/>
            <a:ext cx="3124200" cy="261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5638800" cy="5913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Create your own new project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4800" y="1295400"/>
            <a:ext cx="8570025" cy="1395350"/>
            <a:chOff x="269175" y="2948050"/>
            <a:chExt cx="8570025" cy="139535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44" b="67456"/>
            <a:stretch>
              <a:fillRect/>
            </a:stretch>
          </p:blipFill>
          <p:spPr bwMode="auto">
            <a:xfrm>
              <a:off x="269175" y="2948050"/>
              <a:ext cx="853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304801" y="2971800"/>
              <a:ext cx="8534399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590800" y="2326575"/>
            <a:ext cx="838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icture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00200"/>
            <a:ext cx="8229600" cy="5071145"/>
          </a:xfrm>
          <a:prstGeom prst="rect">
            <a:avLst/>
          </a:prstGeom>
        </p:spPr>
      </p:pic>
      <p:grpSp>
        <p:nvGrpSpPr>
          <p:cNvPr id="13" name="Group 24"/>
          <p:cNvGrpSpPr/>
          <p:nvPr/>
        </p:nvGrpSpPr>
        <p:grpSpPr>
          <a:xfrm>
            <a:off x="3219200" y="4190998"/>
            <a:ext cx="3962400" cy="761999"/>
            <a:chOff x="6377345" y="5760521"/>
            <a:chExt cx="2509836" cy="536742"/>
          </a:xfrm>
        </p:grpSpPr>
        <p:sp>
          <p:nvSpPr>
            <p:cNvPr id="14" name="Rounded Rectangle 13"/>
            <p:cNvSpPr/>
            <p:nvPr/>
          </p:nvSpPr>
          <p:spPr>
            <a:xfrm>
              <a:off x="6400801" y="5760521"/>
              <a:ext cx="2474474" cy="536742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77345" y="5785625"/>
              <a:ext cx="2509836" cy="455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Start your project design by entering your  gene name and link to </a:t>
              </a:r>
              <a:r>
                <a:rPr lang="en-US" b="1" dirty="0" err="1" smtClean="0">
                  <a:solidFill>
                    <a:schemeClr val="bg1"/>
                  </a:solidFill>
                  <a:latin typeface="+mj-lt"/>
                </a:rPr>
                <a:t>Ensembl</a:t>
              </a:r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.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57200" y="914400"/>
            <a:ext cx="8153400" cy="5562600"/>
            <a:chOff x="457200" y="914400"/>
            <a:chExt cx="8153400" cy="556260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General Information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95400" y="3810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Discussions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52578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Phenotypes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4600" y="472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Screening/ genotyping  strategies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0" y="31242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Design Schematics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62800" y="1905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Targeting Vector 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292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Genomic  Sequences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2286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Publications</a:t>
              </a:r>
              <a:endParaRPr lang="en-US" sz="1400" b="1" dirty="0">
                <a:latin typeface="+mj-lt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19600" y="5638800"/>
              <a:ext cx="15240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+mj-lt"/>
                </a:rPr>
                <a:t>Experimental</a:t>
              </a:r>
            </a:p>
            <a:p>
              <a:pPr algn="ctr"/>
              <a:r>
                <a:rPr lang="en-US" sz="1400" b="1" dirty="0" smtClean="0">
                  <a:latin typeface="+mj-lt"/>
                </a:rPr>
                <a:t>Results</a:t>
              </a:r>
              <a:endParaRPr lang="en-US" sz="1400" b="1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10000" y="3200400"/>
            <a:ext cx="1905000" cy="625980"/>
            <a:chOff x="3810000" y="3200400"/>
            <a:chExt cx="1905000" cy="625980"/>
          </a:xfrm>
        </p:grpSpPr>
        <p:sp>
          <p:nvSpPr>
            <p:cNvPr id="15" name="Oval 14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54975" y="76200"/>
            <a:ext cx="4038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Present Systems </a:t>
            </a:r>
            <a:endParaRPr lang="en-US" sz="36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505200" y="1981200"/>
            <a:ext cx="6096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24400" y="1981200"/>
            <a:ext cx="10668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29200" y="2590800"/>
            <a:ext cx="19050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3429000"/>
            <a:ext cx="1219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05400" y="4114800"/>
            <a:ext cx="990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4191000"/>
            <a:ext cx="228600" cy="1143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76600" y="4191000"/>
            <a:ext cx="6858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71800" y="3733800"/>
            <a:ext cx="5334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33600" y="2743200"/>
            <a:ext cx="14478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24050" y="38600"/>
            <a:ext cx="7086600" cy="6857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Share your project with your collaborator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433450" y="1054925"/>
            <a:ext cx="6553200" cy="4038600"/>
            <a:chOff x="433450" y="1054925"/>
            <a:chExt cx="6553200" cy="40386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7775" y="1095500"/>
              <a:ext cx="6436426" cy="393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3450" y="1054925"/>
              <a:ext cx="6553200" cy="403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12" name="Picture 11" descr="Pictur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133600"/>
            <a:ext cx="3309855" cy="4528954"/>
          </a:xfrm>
          <a:prstGeom prst="rect">
            <a:avLst/>
          </a:prstGeom>
        </p:spPr>
      </p:pic>
      <p:grpSp>
        <p:nvGrpSpPr>
          <p:cNvPr id="10" name="Group 24"/>
          <p:cNvGrpSpPr/>
          <p:nvPr/>
        </p:nvGrpSpPr>
        <p:grpSpPr>
          <a:xfrm>
            <a:off x="1600200" y="5410200"/>
            <a:ext cx="2971800" cy="762000"/>
            <a:chOff x="6294606" y="5760520"/>
            <a:chExt cx="2509837" cy="590416"/>
          </a:xfrm>
        </p:grpSpPr>
        <p:sp>
          <p:nvSpPr>
            <p:cNvPr id="11" name="Rounded Rectangle 10"/>
            <p:cNvSpPr/>
            <p:nvPr/>
          </p:nvSpPr>
          <p:spPr>
            <a:xfrm>
              <a:off x="6400801" y="5760520"/>
              <a:ext cx="2403642" cy="590416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4606" y="5789604"/>
              <a:ext cx="2509837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Project can be shared as View Only or Collaborator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5943600" y="1524000"/>
            <a:ext cx="3048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25675" y="133600"/>
            <a:ext cx="53340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Projects that are shared to you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295400"/>
            <a:ext cx="8382000" cy="3962400"/>
            <a:chOff x="1295400" y="2133600"/>
            <a:chExt cx="6781800" cy="3429000"/>
          </a:xfrm>
        </p:grpSpPr>
        <p:grpSp>
          <p:nvGrpSpPr>
            <p:cNvPr id="7" name="Group 6"/>
            <p:cNvGrpSpPr/>
            <p:nvPr/>
          </p:nvGrpSpPr>
          <p:grpSpPr>
            <a:xfrm>
              <a:off x="1295400" y="2133600"/>
              <a:ext cx="6781800" cy="3429000"/>
              <a:chOff x="1295400" y="2133600"/>
              <a:chExt cx="6781800" cy="3429000"/>
            </a:xfrm>
          </p:grpSpPr>
          <p:pic>
            <p:nvPicPr>
              <p:cNvPr id="1638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71600" y="2209800"/>
                <a:ext cx="6629400" cy="3259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295400" y="2133600"/>
                <a:ext cx="6781800" cy="3429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5468575" y="3003475"/>
              <a:ext cx="1234050" cy="285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2462150" y="5626925"/>
            <a:ext cx="3962399" cy="685810"/>
            <a:chOff x="5844122" y="5760520"/>
            <a:chExt cx="3346448" cy="531383"/>
          </a:xfrm>
        </p:grpSpPr>
        <p:sp>
          <p:nvSpPr>
            <p:cNvPr id="13" name="Rounded Rectangle 12"/>
            <p:cNvSpPr/>
            <p:nvPr/>
          </p:nvSpPr>
          <p:spPr>
            <a:xfrm>
              <a:off x="5908476" y="5760528"/>
              <a:ext cx="3282094" cy="531375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44122" y="5760520"/>
              <a:ext cx="3282094" cy="500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Options of View Only or Collaborator are indicated by the icon.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332025" y="3898075"/>
            <a:ext cx="3048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81991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Copy shared project to your private model list 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524000"/>
            <a:ext cx="7924800" cy="3445825"/>
            <a:chOff x="678875" y="1888175"/>
            <a:chExt cx="7924800" cy="344582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905000"/>
              <a:ext cx="7912250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678875" y="1888175"/>
              <a:ext cx="7924800" cy="34290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24"/>
          <p:cNvGrpSpPr/>
          <p:nvPr/>
        </p:nvGrpSpPr>
        <p:grpSpPr>
          <a:xfrm>
            <a:off x="1828800" y="5369630"/>
            <a:ext cx="5708075" cy="650176"/>
            <a:chOff x="5844123" y="5760518"/>
            <a:chExt cx="3342393" cy="529314"/>
          </a:xfrm>
        </p:grpSpPr>
        <p:sp>
          <p:nvSpPr>
            <p:cNvPr id="7" name="Rounded Rectangle 6"/>
            <p:cNvSpPr/>
            <p:nvPr/>
          </p:nvSpPr>
          <p:spPr>
            <a:xfrm>
              <a:off x="5859803" y="5760528"/>
              <a:ext cx="3326713" cy="52930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4123" y="5760518"/>
              <a:ext cx="3282094" cy="52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Use original copy as a reference while you can make and save any changes as you like. 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59725" cy="55517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Calibri" pitchFamily="34" charset="0"/>
              </a:rPr>
              <a:t>Change your project from private to public for all to view</a:t>
            </a:r>
            <a:endParaRPr lang="en-US" sz="24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33450" y="1054924"/>
            <a:ext cx="6576950" cy="4050475"/>
            <a:chOff x="433450" y="1054924"/>
            <a:chExt cx="6576950" cy="405047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7774" y="1095500"/>
              <a:ext cx="6459753" cy="3951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33450" y="1054924"/>
              <a:ext cx="6576950" cy="40504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flipH="1">
            <a:off x="4114800" y="2133600"/>
            <a:ext cx="2286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914400" y="3200400"/>
            <a:ext cx="7696200" cy="3276600"/>
            <a:chOff x="762000" y="1981200"/>
            <a:chExt cx="7696200" cy="3276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3875" y="1993075"/>
              <a:ext cx="7620000" cy="323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762000" y="1981200"/>
              <a:ext cx="7696200" cy="3276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3581399" y="4267201"/>
            <a:ext cx="5312595" cy="681738"/>
            <a:chOff x="5749969" y="5760515"/>
            <a:chExt cx="3282094" cy="526184"/>
          </a:xfrm>
        </p:grpSpPr>
        <p:sp>
          <p:nvSpPr>
            <p:cNvPr id="17" name="Rounded Rectangle 16"/>
            <p:cNvSpPr/>
            <p:nvPr/>
          </p:nvSpPr>
          <p:spPr>
            <a:xfrm>
              <a:off x="5859803" y="5760529"/>
              <a:ext cx="3091333" cy="47049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9969" y="5760515"/>
              <a:ext cx="3282094" cy="52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 Provide detailed and supplemental info for your published paper on your model.   </a:t>
              </a:r>
              <a:endParaRPr lang="en-US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271650" y="4407725"/>
            <a:ext cx="7010400" cy="1524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1"/>
                </a:solidFill>
              </a:rPr>
              <a:t>Thank you for viewing.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0"/>
            <a:ext cx="7239000" cy="1143000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If you have any questions or comments, please contact info@mousegps.com</a:t>
            </a:r>
          </a:p>
          <a:p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 flipV="1">
            <a:off x="5029200" y="2590800"/>
            <a:ext cx="19050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24400" y="1981200"/>
            <a:ext cx="10668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505200" y="1981200"/>
            <a:ext cx="6096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3"/>
          <p:cNvGrpSpPr/>
          <p:nvPr/>
        </p:nvGrpSpPr>
        <p:grpSpPr>
          <a:xfrm>
            <a:off x="457200" y="914400"/>
            <a:ext cx="8153400" cy="5562600"/>
            <a:chOff x="457200" y="914400"/>
            <a:chExt cx="8153400" cy="556260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General Information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95400" y="3810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Discussions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52578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Phenotypes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4600" y="472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Screening/ genotyping  strategies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0" y="31242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Design Schematics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62800" y="1905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Targeting Vector 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292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Genomic  Sequences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2286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Publications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19600" y="5638800"/>
              <a:ext cx="15240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Experimental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Results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810000" y="3200400"/>
            <a:ext cx="1905000" cy="625980"/>
            <a:chOff x="3810000" y="3200400"/>
            <a:chExt cx="1905000" cy="625980"/>
          </a:xfrm>
        </p:grpSpPr>
        <p:sp>
          <p:nvSpPr>
            <p:cNvPr id="15" name="Oval 14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971800" y="76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</a:rPr>
              <a:t>Present Systems </a:t>
            </a:r>
            <a:endParaRPr lang="en-US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86400" y="3429000"/>
            <a:ext cx="1219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05400" y="4114800"/>
            <a:ext cx="9906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4191000"/>
            <a:ext cx="228600" cy="1143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76600" y="4191000"/>
            <a:ext cx="6858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71800" y="3733800"/>
            <a:ext cx="533400" cy="228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33600" y="2743200"/>
            <a:ext cx="14478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" y="1752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Pubmed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Ensembl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77200" y="2819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BLAST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1371600"/>
            <a:ext cx="1905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Repeat Masker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9400" y="838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NCBI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43000" y="571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MGI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484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Lab notebooks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" y="3429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Emails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20000" y="4114800"/>
            <a:ext cx="1905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Webcutter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2400" y="5105400"/>
            <a:ext cx="1905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Gel photos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718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GenSAT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4800" y="4876800"/>
            <a:ext cx="25908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Mouse </a:t>
            </a:r>
            <a:r>
              <a:rPr lang="en-US" dirty="0" err="1" smtClean="0">
                <a:solidFill>
                  <a:schemeClr val="accent1"/>
                </a:solidFill>
                <a:latin typeface="Calibri" pitchFamily="34" charset="0"/>
              </a:rPr>
              <a:t>Phenome</a:t>
            </a:r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 DB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0" y="411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Phone calls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43800" y="5791200"/>
            <a:ext cx="1905000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alibri" pitchFamily="34" charset="0"/>
              </a:rPr>
              <a:t>Figures/tables</a:t>
            </a:r>
            <a:endParaRPr 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895600" y="2286000"/>
            <a:ext cx="3207592" cy="646331"/>
            <a:chOff x="2895600" y="2286000"/>
            <a:chExt cx="3207592" cy="646331"/>
          </a:xfrm>
        </p:grpSpPr>
        <p:sp>
          <p:nvSpPr>
            <p:cNvPr id="46" name="Rounded Rectangle 45"/>
            <p:cNvSpPr/>
            <p:nvPr/>
          </p:nvSpPr>
          <p:spPr>
            <a:xfrm>
              <a:off x="2895600" y="2286000"/>
              <a:ext cx="3200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02792" y="22860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Calibri" pitchFamily="34" charset="0"/>
                </a:rPr>
                <a:t>Scattered, disorganized,      stand alone data sets</a:t>
              </a:r>
              <a:endParaRPr lang="en-US" b="1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457200" y="4495800"/>
            <a:ext cx="23622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Sharing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324600" y="762000"/>
            <a:ext cx="23622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Documentation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67400" y="5334000"/>
            <a:ext cx="23622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Monitoring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52400" y="1143000"/>
            <a:ext cx="2362200" cy="13716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itchFamily="34" charset="0"/>
              </a:rPr>
              <a:t>Collaboration</a:t>
            </a:r>
            <a:endParaRPr lang="en-US" b="1" dirty="0">
              <a:latin typeface="Calibri" pitchFamily="34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457200" y="914400"/>
            <a:ext cx="8153400" cy="5562600"/>
            <a:chOff x="457200" y="914400"/>
            <a:chExt cx="8153400" cy="5562600"/>
          </a:xfrm>
        </p:grpSpPr>
        <p:sp>
          <p:nvSpPr>
            <p:cNvPr id="5" name="Rounded Rectangle 4"/>
            <p:cNvSpPr/>
            <p:nvPr/>
          </p:nvSpPr>
          <p:spPr>
            <a:xfrm>
              <a:off x="25908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General Information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295400" y="3810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Discussions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62200" y="52578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Phenotypes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24600" y="472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Screening/ genotyping  strategies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858000" y="31242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Design Schematics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162800" y="1905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Targeting Vector 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29200" y="9144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Genomic  Sequences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57200" y="2286000"/>
              <a:ext cx="144780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Publications</a:t>
              </a:r>
              <a:endParaRPr lang="en-US" sz="1400" b="1" dirty="0">
                <a:latin typeface="Calibri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419600" y="5638800"/>
              <a:ext cx="15240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alibri" pitchFamily="34" charset="0"/>
                </a:rPr>
                <a:t>Experimental</a:t>
              </a:r>
            </a:p>
            <a:p>
              <a:pPr algn="ctr"/>
              <a:r>
                <a:rPr lang="en-US" sz="1400" b="1" dirty="0" smtClean="0">
                  <a:latin typeface="Calibri" pitchFamily="34" charset="0"/>
                </a:rPr>
                <a:t>Results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810000" y="3200400"/>
            <a:ext cx="1905000" cy="625980"/>
            <a:chOff x="3810000" y="3200400"/>
            <a:chExt cx="1905000" cy="625980"/>
          </a:xfrm>
        </p:grpSpPr>
        <p:sp>
          <p:nvSpPr>
            <p:cNvPr id="15" name="Oval 14"/>
            <p:cNvSpPr/>
            <p:nvPr/>
          </p:nvSpPr>
          <p:spPr>
            <a:xfrm>
              <a:off x="3810000" y="3292979"/>
              <a:ext cx="1026985" cy="4826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848270" y="3425440"/>
              <a:ext cx="866730" cy="400940"/>
            </a:xfrm>
            <a:custGeom>
              <a:avLst/>
              <a:gdLst>
                <a:gd name="connsiteX0" fmla="*/ 0 w 900332"/>
                <a:gd name="connsiteY0" fmla="*/ 77372 h 316522"/>
                <a:gd name="connsiteX1" fmla="*/ 450166 w 900332"/>
                <a:gd name="connsiteY1" fmla="*/ 35169 h 316522"/>
                <a:gd name="connsiteX2" fmla="*/ 576775 w 900332"/>
                <a:gd name="connsiteY2" fmla="*/ 288387 h 316522"/>
                <a:gd name="connsiteX3" fmla="*/ 900332 w 900332"/>
                <a:gd name="connsiteY3" fmla="*/ 203981 h 316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0332" h="316522">
                  <a:moveTo>
                    <a:pt x="0" y="77372"/>
                  </a:moveTo>
                  <a:cubicBezTo>
                    <a:pt x="177018" y="38686"/>
                    <a:pt x="354037" y="0"/>
                    <a:pt x="450166" y="35169"/>
                  </a:cubicBezTo>
                  <a:cubicBezTo>
                    <a:pt x="546295" y="70338"/>
                    <a:pt x="501747" y="260252"/>
                    <a:pt x="576775" y="288387"/>
                  </a:cubicBezTo>
                  <a:cubicBezTo>
                    <a:pt x="651803" y="316522"/>
                    <a:pt x="776067" y="260251"/>
                    <a:pt x="900332" y="203981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883356" y="3200400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956712" y="3385559"/>
              <a:ext cx="146712" cy="19304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64278" y="117896"/>
            <a:ext cx="580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Calibri" pitchFamily="34" charset="0"/>
              </a:rPr>
              <a:t>Mouse Model Archive</a:t>
            </a:r>
            <a:endParaRPr lang="en-US" sz="36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505200" y="1981200"/>
            <a:ext cx="609600" cy="10668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724400" y="1981200"/>
            <a:ext cx="1066800" cy="10668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029200" y="2590800"/>
            <a:ext cx="1905000" cy="5334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86400" y="3429000"/>
            <a:ext cx="1219200" cy="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105400" y="4114800"/>
            <a:ext cx="990600" cy="762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4191000"/>
            <a:ext cx="228600" cy="11430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3276600" y="4191000"/>
            <a:ext cx="685800" cy="83820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971800" y="3733800"/>
            <a:ext cx="533400" cy="2286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133600" y="2743200"/>
            <a:ext cx="1447800" cy="609600"/>
          </a:xfrm>
          <a:prstGeom prst="straightConnector1">
            <a:avLst/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2971800" y="2286000"/>
            <a:ext cx="3207592" cy="646331"/>
            <a:chOff x="2895600" y="2286000"/>
            <a:chExt cx="3207592" cy="646331"/>
          </a:xfrm>
        </p:grpSpPr>
        <p:sp>
          <p:nvSpPr>
            <p:cNvPr id="41" name="Rounded Rectangle 40"/>
            <p:cNvSpPr/>
            <p:nvPr/>
          </p:nvSpPr>
          <p:spPr>
            <a:xfrm>
              <a:off x="2895600" y="2286000"/>
              <a:ext cx="3200400" cy="609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02792" y="2286000"/>
              <a:ext cx="3200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1"/>
                  </a:solidFill>
                  <a:latin typeface="Calibri" pitchFamily="34" charset="0"/>
                </a:rPr>
                <a:t>Centralized, integrated, organized, collaborative </a:t>
              </a:r>
              <a:endParaRPr lang="en-US" b="1" dirty="0">
                <a:solidFill>
                  <a:schemeClr val="accent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29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7772400" cy="2057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1"/>
                </a:solidFill>
                <a:latin typeface="Calibri" pitchFamily="34" charset="0"/>
              </a:rPr>
              <a:t>Mouse Model Archive</a:t>
            </a:r>
            <a:br>
              <a:rPr lang="en-US" sz="4800" b="1" dirty="0" smtClean="0">
                <a:solidFill>
                  <a:schemeClr val="accent1"/>
                </a:solidFill>
                <a:latin typeface="Calibri" pitchFamily="34" charset="0"/>
              </a:rPr>
            </a:br>
            <a:r>
              <a:rPr lang="en-US" sz="4800" b="1" dirty="0" smtClean="0">
                <a:solidFill>
                  <a:schemeClr val="accent1"/>
                </a:solidFill>
                <a:latin typeface="Calibri" pitchFamily="34" charset="0"/>
              </a:rPr>
              <a:t>Highlights</a:t>
            </a:r>
            <a:endParaRPr lang="en-US" sz="48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799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990600"/>
            <a:ext cx="8001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892504" y="2590800"/>
            <a:ext cx="1524000" cy="304800"/>
            <a:chOff x="6892504" y="2590800"/>
            <a:chExt cx="1524000" cy="304800"/>
          </a:xfrm>
        </p:grpSpPr>
        <p:sp>
          <p:nvSpPr>
            <p:cNvPr id="11" name="Rounded Rectangle 10"/>
            <p:cNvSpPr/>
            <p:nvPr/>
          </p:nvSpPr>
          <p:spPr>
            <a:xfrm>
              <a:off x="6892504" y="2590800"/>
              <a:ext cx="1524000" cy="30480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971069" y="2590800"/>
              <a:ext cx="14077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latin typeface="Calibri" pitchFamily="34" charset="0"/>
                </a:rPr>
                <a:t>Schematic Diagram</a:t>
              </a:r>
              <a:endParaRPr lang="en-US" sz="12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344948" y="2379453"/>
            <a:ext cx="703052" cy="276999"/>
            <a:chOff x="2344948" y="2379453"/>
            <a:chExt cx="703052" cy="276999"/>
          </a:xfrm>
        </p:grpSpPr>
        <p:sp>
          <p:nvSpPr>
            <p:cNvPr id="18" name="TextBox 17"/>
            <p:cNvSpPr txBox="1"/>
            <p:nvPr/>
          </p:nvSpPr>
          <p:spPr>
            <a:xfrm>
              <a:off x="2344948" y="2379453"/>
              <a:ext cx="703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Title</a:t>
              </a:r>
              <a:endParaRPr lang="en-US" sz="12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819400" y="2438400"/>
              <a:ext cx="1524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117122" y="5545348"/>
            <a:ext cx="2286000" cy="332112"/>
            <a:chOff x="1117122" y="5545348"/>
            <a:chExt cx="2286000" cy="332112"/>
          </a:xfrm>
        </p:grpSpPr>
        <p:sp>
          <p:nvSpPr>
            <p:cNvPr id="14" name="TextBox 13"/>
            <p:cNvSpPr txBox="1"/>
            <p:nvPr/>
          </p:nvSpPr>
          <p:spPr>
            <a:xfrm>
              <a:off x="1117122" y="5545348"/>
              <a:ext cx="2286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Description</a:t>
              </a:r>
              <a:endParaRPr lang="en-US" sz="12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86958" y="5801260"/>
              <a:ext cx="228600" cy="76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3962400" y="1456426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  <a:latin typeface="Calibri" pitchFamily="34" charset="0"/>
              </a:rPr>
              <a:t>Customize font style/size</a:t>
            </a:r>
            <a:endParaRPr lang="en-US" sz="12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1983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Display Options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799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990600"/>
            <a:ext cx="8001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96000" y="5410200"/>
            <a:ext cx="1066800" cy="3048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4304" y="5427452"/>
            <a:ext cx="1151626" cy="2769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Vector Details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5240548"/>
            <a:ext cx="1908151" cy="322052"/>
            <a:chOff x="685800" y="5240548"/>
            <a:chExt cx="1908151" cy="322052"/>
          </a:xfrm>
        </p:grpSpPr>
        <p:sp>
          <p:nvSpPr>
            <p:cNvPr id="14" name="Rectangle 13"/>
            <p:cNvSpPr/>
            <p:nvPr/>
          </p:nvSpPr>
          <p:spPr>
            <a:xfrm>
              <a:off x="685800" y="5240548"/>
              <a:ext cx="19081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i="1" dirty="0" smtClean="0">
                  <a:solidFill>
                    <a:srgbClr val="FF0000"/>
                  </a:solidFill>
                  <a:latin typeface="Calibri" pitchFamily="34" charset="0"/>
                </a:rPr>
                <a:t>Sizes of vector components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981200" y="5528096"/>
              <a:ext cx="228600" cy="345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505200" y="1983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Display Options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799"/>
            <a:ext cx="7848600" cy="4893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990600"/>
            <a:ext cx="8001000" cy="518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4600" y="4242756"/>
            <a:ext cx="1371600" cy="304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4267200"/>
            <a:ext cx="1371600" cy="27699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1200" b="1" dirty="0" smtClean="0">
                <a:solidFill>
                  <a:schemeClr val="bg1"/>
                </a:solidFill>
                <a:latin typeface="Calibri" pitchFamily="34" charset="0"/>
              </a:rPr>
              <a:t>egions of repeats</a:t>
            </a:r>
            <a:endParaRPr lang="en-US" sz="1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81200" y="4724400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48130" y="3098322"/>
            <a:ext cx="2286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19839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Calibri" pitchFamily="34" charset="0"/>
              </a:rPr>
              <a:t>Display Options</a:t>
            </a:r>
            <a:endParaRPr lang="en-US" sz="3200" b="1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3341</TotalTime>
  <Words>579</Words>
  <Application>Microsoft Office PowerPoint</Application>
  <PresentationFormat>On-screen Show (4:3)</PresentationFormat>
  <Paragraphs>136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Flow</vt:lpstr>
      <vt:lpstr>Slide 1</vt:lpstr>
      <vt:lpstr>What is Mouse Model Archive (MMA)?</vt:lpstr>
      <vt:lpstr>Slide 3</vt:lpstr>
      <vt:lpstr>Slide 4</vt:lpstr>
      <vt:lpstr>Slide 5</vt:lpstr>
      <vt:lpstr>Mouse Model Archive Highlights</vt:lpstr>
      <vt:lpstr>Slide 7</vt:lpstr>
      <vt:lpstr>Slide 8</vt:lpstr>
      <vt:lpstr>Slide 9</vt:lpstr>
      <vt:lpstr>Slide 10</vt:lpstr>
      <vt:lpstr>Slide 11</vt:lpstr>
      <vt:lpstr>Generated Reports</vt:lpstr>
      <vt:lpstr>Generated Reports</vt:lpstr>
      <vt:lpstr>Select enzymes to display all possible cutting sites  </vt:lpstr>
      <vt:lpstr> Design Southern strategy</vt:lpstr>
      <vt:lpstr>Design PCR primers</vt:lpstr>
      <vt:lpstr>Display mating schemes (FLP/Cre)</vt:lpstr>
      <vt:lpstr>Slide 18</vt:lpstr>
      <vt:lpstr>Direct Linkouts to Other Sites</vt:lpstr>
      <vt:lpstr>Direct Linkouts to Other Sites</vt:lpstr>
      <vt:lpstr>Direct Linkouts to Other Sites</vt:lpstr>
      <vt:lpstr>Project Information</vt:lpstr>
      <vt:lpstr>Project Information</vt:lpstr>
      <vt:lpstr>Results &amp; Blog</vt:lpstr>
      <vt:lpstr>Results &amp; Phenotypes</vt:lpstr>
      <vt:lpstr>Results &amp; Phenotypes</vt:lpstr>
      <vt:lpstr>Slide 27</vt:lpstr>
      <vt:lpstr>Slide 28</vt:lpstr>
      <vt:lpstr>Create your own new project</vt:lpstr>
      <vt:lpstr>Share your project with your collaborator</vt:lpstr>
      <vt:lpstr>Projects that are shared to you</vt:lpstr>
      <vt:lpstr>Copy shared project to your private model list </vt:lpstr>
      <vt:lpstr>Change your project from private to public for all to view</vt:lpstr>
      <vt:lpstr>Thank you for viewing.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echen</dc:creator>
  <cp:lastModifiedBy>echen</cp:lastModifiedBy>
  <cp:revision>110</cp:revision>
  <dcterms:created xsi:type="dcterms:W3CDTF">2013-05-09T19:04:13Z</dcterms:created>
  <dcterms:modified xsi:type="dcterms:W3CDTF">2013-06-18T16:19:06Z</dcterms:modified>
</cp:coreProperties>
</file>